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c189a9ec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fc189a9ec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c189a9e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c189a9e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connect to YA sources-some of the YA is </a:t>
            </a:r>
            <a:r>
              <a:rPr lang="en"/>
              <a:t>itself</a:t>
            </a:r>
            <a:r>
              <a:rPr lang="en"/>
              <a:t> gothic horror//rest is either horror or uses motifs/monsters/similar fears to the gothic horror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c189a9e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c189a9e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talk about the connection between the two-both have the same fear (concerned with teen and YA girl sexuality/moral conduct/ect)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480e501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480e501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c189a9ec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c189a9ec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c189a9ec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c189a9ec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c189a9ec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c189a9ec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c189a9ec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c189a9ec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c189a9ec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fc189a9ec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www.youtube.com/watch?v=OKRJfIPiJGY" TargetMode="External"/><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545450"/>
            <a:ext cx="8520600" cy="2052600"/>
          </a:xfrm>
          <a:prstGeom prst="rect">
            <a:avLst/>
          </a:prstGeom>
        </p:spPr>
        <p:txBody>
          <a:bodyPr anchorCtr="0" anchor="b" bIns="91425" lIns="91425" spcFirstLastPara="1" rIns="91425" wrap="square" tIns="91425">
            <a:normAutofit/>
          </a:bodyPr>
          <a:lstStyle/>
          <a:p>
            <a:pPr indent="0" lvl="0" marL="0" rtl="0" algn="ctr">
              <a:lnSpc>
                <a:spcPct val="150000"/>
              </a:lnSpc>
              <a:spcBef>
                <a:spcPts val="0"/>
              </a:spcBef>
              <a:spcAft>
                <a:spcPts val="0"/>
              </a:spcAft>
              <a:buNone/>
            </a:pPr>
            <a:r>
              <a:rPr b="1" lang="en">
                <a:solidFill>
                  <a:srgbClr val="B50000"/>
                </a:solidFill>
              </a:rPr>
              <a:t>Gothic Horror:</a:t>
            </a:r>
            <a:endParaRPr b="1">
              <a:solidFill>
                <a:srgbClr val="B50000"/>
              </a:solidFill>
            </a:endParaRPr>
          </a:p>
          <a:p>
            <a:pPr indent="0" lvl="0" marL="0" rtl="0" algn="ctr">
              <a:spcBef>
                <a:spcPts val="0"/>
              </a:spcBef>
              <a:spcAft>
                <a:spcPts val="0"/>
              </a:spcAft>
              <a:buNone/>
            </a:pPr>
            <a:r>
              <a:rPr b="1" lang="en" sz="4000">
                <a:solidFill>
                  <a:srgbClr val="B50000"/>
                </a:solidFill>
              </a:rPr>
              <a:t>A Reflection of Societal Fears</a:t>
            </a:r>
            <a:endParaRPr b="1" sz="4000">
              <a:solidFill>
                <a:srgbClr val="B50000"/>
              </a:solidFill>
            </a:endParaRPr>
          </a:p>
        </p:txBody>
      </p:sp>
      <p:sp>
        <p:nvSpPr>
          <p:cNvPr id="55" name="Google Shape;55;p13"/>
          <p:cNvSpPr txBox="1"/>
          <p:nvPr>
            <p:ph idx="1" type="subTitle"/>
          </p:nvPr>
        </p:nvSpPr>
        <p:spPr>
          <a:xfrm>
            <a:off x="190850" y="42576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B50000"/>
                </a:solidFill>
              </a:rPr>
              <a:t>Chloe Davis</a:t>
            </a:r>
            <a:endParaRPr>
              <a:solidFill>
                <a:srgbClr val="B5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ctrTitle"/>
          </p:nvPr>
        </p:nvSpPr>
        <p:spPr>
          <a:xfrm>
            <a:off x="311708" y="-5983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B50000"/>
                </a:solidFill>
              </a:rPr>
              <a:t>Thank You</a:t>
            </a:r>
            <a:endParaRPr b="1">
              <a:solidFill>
                <a:srgbClr val="B50000"/>
              </a:solidFill>
            </a:endParaRPr>
          </a:p>
        </p:txBody>
      </p:sp>
      <p:sp>
        <p:nvSpPr>
          <p:cNvPr id="113" name="Google Shape;113;p2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14" name="Google Shape;114;p22"/>
          <p:cNvPicPr preferRelativeResize="0"/>
          <p:nvPr/>
        </p:nvPicPr>
        <p:blipFill>
          <a:blip r:embed="rId3">
            <a:alphaModFix/>
          </a:blip>
          <a:stretch>
            <a:fillRect/>
          </a:stretch>
        </p:blipFill>
        <p:spPr>
          <a:xfrm>
            <a:off x="2188534" y="1598100"/>
            <a:ext cx="4766926" cy="354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B50000"/>
                </a:solidFill>
              </a:rPr>
              <a:t>R</a:t>
            </a:r>
            <a:r>
              <a:rPr b="1" lang="en">
                <a:solidFill>
                  <a:srgbClr val="B50000"/>
                </a:solidFill>
              </a:rPr>
              <a:t>ationale</a:t>
            </a:r>
            <a:endParaRPr b="1">
              <a:solidFill>
                <a:srgbClr val="B50000"/>
              </a:solidFill>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rgbClr val="B50000"/>
              </a:buClr>
              <a:buSzPts val="1800"/>
              <a:buChar char="●"/>
            </a:pPr>
            <a:r>
              <a:rPr b="1" lang="en">
                <a:solidFill>
                  <a:srgbClr val="B50000"/>
                </a:solidFill>
              </a:rPr>
              <a:t>All media reflects the society it was created in. Horror has a long history of reflecting fears of society in </a:t>
            </a:r>
            <a:r>
              <a:rPr b="1" lang="en">
                <a:solidFill>
                  <a:srgbClr val="B50000"/>
                </a:solidFill>
              </a:rPr>
              <a:t>particular</a:t>
            </a:r>
            <a:endParaRPr b="1">
              <a:solidFill>
                <a:srgbClr val="B50000"/>
              </a:solidFill>
            </a:endParaRPr>
          </a:p>
          <a:p>
            <a:pPr indent="-342900" lvl="0" marL="457200" rtl="0" algn="l">
              <a:lnSpc>
                <a:spcPct val="200000"/>
              </a:lnSpc>
              <a:spcBef>
                <a:spcPts val="0"/>
              </a:spcBef>
              <a:spcAft>
                <a:spcPts val="0"/>
              </a:spcAft>
              <a:buClr>
                <a:srgbClr val="B50000"/>
              </a:buClr>
              <a:buSzPts val="1800"/>
              <a:buChar char="●"/>
            </a:pPr>
            <a:r>
              <a:rPr b="1" lang="en">
                <a:solidFill>
                  <a:srgbClr val="B50000"/>
                </a:solidFill>
              </a:rPr>
              <a:t>Horror as a genre is often overlooked in the classroom</a:t>
            </a:r>
            <a:endParaRPr b="1">
              <a:solidFill>
                <a:srgbClr val="B50000"/>
              </a:solidFill>
            </a:endParaRPr>
          </a:p>
          <a:p>
            <a:pPr indent="-342900" lvl="0" marL="457200" rtl="0" algn="l">
              <a:lnSpc>
                <a:spcPct val="200000"/>
              </a:lnSpc>
              <a:spcBef>
                <a:spcPts val="0"/>
              </a:spcBef>
              <a:spcAft>
                <a:spcPts val="0"/>
              </a:spcAft>
              <a:buClr>
                <a:srgbClr val="B50000"/>
              </a:buClr>
              <a:buSzPts val="1800"/>
              <a:buChar char="●"/>
            </a:pPr>
            <a:r>
              <a:rPr b="1" lang="en">
                <a:solidFill>
                  <a:srgbClr val="B50000"/>
                </a:solidFill>
              </a:rPr>
              <a:t>Horror provides a safe space to explore anxieties and fears</a:t>
            </a:r>
            <a:endParaRPr b="1">
              <a:solidFill>
                <a:srgbClr val="B50000"/>
              </a:solidFill>
            </a:endParaRPr>
          </a:p>
          <a:p>
            <a:pPr indent="-342900" lvl="0" marL="457200" rtl="0" algn="l">
              <a:lnSpc>
                <a:spcPct val="200000"/>
              </a:lnSpc>
              <a:spcBef>
                <a:spcPts val="0"/>
              </a:spcBef>
              <a:spcAft>
                <a:spcPts val="0"/>
              </a:spcAft>
              <a:buClr>
                <a:srgbClr val="B50000"/>
              </a:buClr>
              <a:buSzPts val="1800"/>
              <a:buChar char="●"/>
            </a:pPr>
            <a:r>
              <a:rPr b="1" lang="en">
                <a:solidFill>
                  <a:srgbClr val="B50000"/>
                </a:solidFill>
              </a:rPr>
              <a:t>Some YA is Gothic Horror; other YA utilizes Gothic Horror motifs or embodies similar fears as is seen in Gothic Horror</a:t>
            </a:r>
            <a:endParaRPr b="1">
              <a:solidFill>
                <a:srgbClr val="B5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990"/>
              <a:buFont typeface="Arial"/>
              <a:buNone/>
            </a:pPr>
            <a:r>
              <a:rPr b="1" lang="en" sz="2500">
                <a:solidFill>
                  <a:srgbClr val="B50000"/>
                </a:solidFill>
              </a:rPr>
              <a:t>Dracula and Twilight</a:t>
            </a:r>
            <a:endParaRPr b="1" sz="2500"/>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solidFill>
                  <a:srgbClr val="B50000"/>
                </a:solidFill>
              </a:rPr>
              <a:t>.</a:t>
            </a:r>
            <a:endParaRPr/>
          </a:p>
        </p:txBody>
      </p:sp>
      <p:pic>
        <p:nvPicPr>
          <p:cNvPr id="68" name="Google Shape;68;p15"/>
          <p:cNvPicPr preferRelativeResize="0"/>
          <p:nvPr/>
        </p:nvPicPr>
        <p:blipFill>
          <a:blip r:embed="rId3">
            <a:alphaModFix/>
          </a:blip>
          <a:stretch>
            <a:fillRect/>
          </a:stretch>
        </p:blipFill>
        <p:spPr>
          <a:xfrm>
            <a:off x="5276475" y="504438"/>
            <a:ext cx="2857500" cy="4295775"/>
          </a:xfrm>
          <a:prstGeom prst="rect">
            <a:avLst/>
          </a:prstGeom>
          <a:noFill/>
          <a:ln>
            <a:noFill/>
          </a:ln>
        </p:spPr>
      </p:pic>
      <p:pic>
        <p:nvPicPr>
          <p:cNvPr id="69" name="Google Shape;69;p15"/>
          <p:cNvPicPr preferRelativeResize="0"/>
          <p:nvPr/>
        </p:nvPicPr>
        <p:blipFill>
          <a:blip r:embed="rId4">
            <a:alphaModFix/>
          </a:blip>
          <a:stretch>
            <a:fillRect/>
          </a:stretch>
        </p:blipFill>
        <p:spPr>
          <a:xfrm>
            <a:off x="1040450" y="1191702"/>
            <a:ext cx="3136125" cy="313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B50000"/>
                </a:solidFill>
              </a:rPr>
              <a:t>Introducing</a:t>
            </a:r>
            <a:r>
              <a:rPr b="1" lang="en">
                <a:solidFill>
                  <a:srgbClr val="B50000"/>
                </a:solidFill>
              </a:rPr>
              <a:t> the text</a:t>
            </a:r>
            <a:endParaRPr b="1">
              <a:solidFill>
                <a:srgbClr val="B50000"/>
              </a:solidFill>
            </a:endParaRPr>
          </a:p>
        </p:txBody>
      </p:sp>
      <p:pic>
        <p:nvPicPr>
          <p:cNvPr id="75" name="Google Shape;75;p16"/>
          <p:cNvPicPr preferRelativeResize="0"/>
          <p:nvPr/>
        </p:nvPicPr>
        <p:blipFill>
          <a:blip r:embed="rId3">
            <a:alphaModFix/>
          </a:blip>
          <a:stretch>
            <a:fillRect/>
          </a:stretch>
        </p:blipFill>
        <p:spPr>
          <a:xfrm>
            <a:off x="6404531" y="445031"/>
            <a:ext cx="2566350" cy="3691725"/>
          </a:xfrm>
          <a:prstGeom prst="rect">
            <a:avLst/>
          </a:prstGeom>
          <a:noFill/>
          <a:ln>
            <a:noFill/>
          </a:ln>
        </p:spPr>
      </p:pic>
      <p:pic>
        <p:nvPicPr>
          <p:cNvPr id="76" name="Google Shape;76;p16"/>
          <p:cNvPicPr preferRelativeResize="0"/>
          <p:nvPr/>
        </p:nvPicPr>
        <p:blipFill>
          <a:blip r:embed="rId4">
            <a:alphaModFix/>
          </a:blip>
          <a:stretch>
            <a:fillRect/>
          </a:stretch>
        </p:blipFill>
        <p:spPr>
          <a:xfrm>
            <a:off x="3528775" y="1128238"/>
            <a:ext cx="2566350" cy="3849525"/>
          </a:xfrm>
          <a:prstGeom prst="rect">
            <a:avLst/>
          </a:prstGeom>
          <a:noFill/>
          <a:ln>
            <a:noFill/>
          </a:ln>
        </p:spPr>
      </p:pic>
      <p:pic>
        <p:nvPicPr>
          <p:cNvPr descr="I do not claim to own this material, it belongs to Small Wonder Records. A hundred thousand views, keep it up!  &#10;Lyrics:  &#10;White on white translucent black capes &#10;Back on the rack &#10;Bela Lugosi's dead &#10;The bats have left the bell tower &#10;The victims have been bled &#10;Red velvet lines the black box &#10;Bela Lugosi's dead &#10;Undead undead undead &#10;The virginal brides file past his tomb &#10;Strewn with time's dead flowers &#10;Bereft in deathly bloom &#10;Alone in a darkened room &#10;The count &#10;Bela Logosi's dead &#10;Undead undead undead" id="77" name="Google Shape;77;p16" title="Bauhaus - Bela Lugosi's Dead (Original)">
            <a:hlinkClick r:id="rId5"/>
          </p:cNvPr>
          <p:cNvPicPr preferRelativeResize="0"/>
          <p:nvPr/>
        </p:nvPicPr>
        <p:blipFill>
          <a:blip r:embed="rId6">
            <a:alphaModFix/>
          </a:blip>
          <a:stretch>
            <a:fillRect/>
          </a:stretch>
        </p:blipFill>
        <p:spPr>
          <a:xfrm>
            <a:off x="110425" y="1128238"/>
            <a:ext cx="3108960" cy="21488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500">
                <a:solidFill>
                  <a:srgbClr val="B50000"/>
                </a:solidFill>
              </a:rPr>
              <a:t>“Through the Text” Activity</a:t>
            </a:r>
            <a:endParaRPr b="1" sz="2500"/>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rgbClr val="B50000"/>
              </a:buClr>
              <a:buSzPts val="1800"/>
              <a:buChar char="●"/>
            </a:pPr>
            <a:r>
              <a:rPr b="1" lang="en">
                <a:solidFill>
                  <a:srgbClr val="B50000"/>
                </a:solidFill>
              </a:rPr>
              <a:t>Journaling:</a:t>
            </a:r>
            <a:endParaRPr b="1">
              <a:solidFill>
                <a:srgbClr val="B50000"/>
              </a:solidFill>
            </a:endParaRPr>
          </a:p>
          <a:p>
            <a:pPr indent="-317500" lvl="1" marL="914400" rtl="0" algn="l">
              <a:lnSpc>
                <a:spcPct val="200000"/>
              </a:lnSpc>
              <a:spcBef>
                <a:spcPts val="0"/>
              </a:spcBef>
              <a:spcAft>
                <a:spcPts val="0"/>
              </a:spcAft>
              <a:buClr>
                <a:srgbClr val="B50000"/>
              </a:buClr>
              <a:buSzPts val="1400"/>
              <a:buChar char="○"/>
            </a:pPr>
            <a:r>
              <a:rPr b="1" lang="en" sz="1800">
                <a:solidFill>
                  <a:srgbClr val="B50000"/>
                </a:solidFill>
              </a:rPr>
              <a:t>How would Bella and Mina get along? Keep note of relevant details as you are reading </a:t>
            </a:r>
            <a:endParaRPr b="1" sz="1800">
              <a:solidFill>
                <a:srgbClr val="B50000"/>
              </a:solidFill>
            </a:endParaRPr>
          </a:p>
          <a:p>
            <a:pPr indent="-342900" lvl="1" marL="914400" rtl="0" algn="l">
              <a:lnSpc>
                <a:spcPct val="200000"/>
              </a:lnSpc>
              <a:spcBef>
                <a:spcPts val="0"/>
              </a:spcBef>
              <a:spcAft>
                <a:spcPts val="0"/>
              </a:spcAft>
              <a:buClr>
                <a:srgbClr val="B50000"/>
              </a:buClr>
              <a:buSzPts val="1800"/>
              <a:buChar char="○"/>
            </a:pPr>
            <a:r>
              <a:rPr b="1" lang="en" sz="1800">
                <a:solidFill>
                  <a:srgbClr val="B50000"/>
                </a:solidFill>
              </a:rPr>
              <a:t>How would you react to Dracula if you were reading it when it was first published? Reflect after each chapter on how you think it would have been received at the time. </a:t>
            </a:r>
            <a:endParaRPr b="1">
              <a:solidFill>
                <a:srgbClr val="B5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231125" y="39827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500">
                <a:solidFill>
                  <a:srgbClr val="B50000"/>
                </a:solidFill>
              </a:rPr>
              <a:t>“Beyond the Text”-YA/Classics Pairs</a:t>
            </a:r>
            <a:endParaRPr b="1" sz="2500"/>
          </a:p>
        </p:txBody>
      </p:sp>
      <p:sp>
        <p:nvSpPr>
          <p:cNvPr id="89" name="Google Shape;89;p18"/>
          <p:cNvSpPr txBox="1"/>
          <p:nvPr>
            <p:ph idx="1" type="body"/>
          </p:nvPr>
        </p:nvSpPr>
        <p:spPr>
          <a:xfrm>
            <a:off x="311700" y="9709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b="1" lang="en" sz="6200">
                <a:solidFill>
                  <a:srgbClr val="B50000"/>
                </a:solidFill>
              </a:rPr>
              <a:t>Rebecca w/ Mexican Gothic by Silvia Moreno-Garcia</a:t>
            </a:r>
            <a:endParaRPr b="1" sz="6200">
              <a:solidFill>
                <a:srgbClr val="B50000"/>
              </a:solidFill>
            </a:endParaRPr>
          </a:p>
          <a:p>
            <a:pPr indent="0" lvl="0" marL="0" rtl="0" algn="l">
              <a:spcBef>
                <a:spcPts val="1200"/>
              </a:spcBef>
              <a:spcAft>
                <a:spcPts val="0"/>
              </a:spcAft>
              <a:buClr>
                <a:schemeClr val="dk1"/>
              </a:buClr>
              <a:buSzPts val="275"/>
              <a:buFont typeface="Arial"/>
              <a:buNone/>
            </a:pPr>
            <a:r>
              <a:rPr b="1" lang="en" sz="6200">
                <a:solidFill>
                  <a:srgbClr val="B50000"/>
                </a:solidFill>
              </a:rPr>
              <a:t>Haunting of Hill House w/ White Smoke by Tiffany D. Jackson</a:t>
            </a:r>
            <a:endParaRPr b="1" sz="6200">
              <a:solidFill>
                <a:srgbClr val="B50000"/>
              </a:solidFill>
            </a:endParaRPr>
          </a:p>
          <a:p>
            <a:pPr indent="0" lvl="0" marL="0" rtl="0" algn="l">
              <a:spcBef>
                <a:spcPts val="1200"/>
              </a:spcBef>
              <a:spcAft>
                <a:spcPts val="0"/>
              </a:spcAft>
              <a:buClr>
                <a:schemeClr val="dk1"/>
              </a:buClr>
              <a:buSzPts val="275"/>
              <a:buFont typeface="Arial"/>
              <a:buNone/>
            </a:pPr>
            <a:r>
              <a:rPr b="1" lang="en" sz="6200">
                <a:solidFill>
                  <a:srgbClr val="B50000"/>
                </a:solidFill>
              </a:rPr>
              <a:t>Carmilla w/ Carmilla by Kim Turrisi</a:t>
            </a:r>
            <a:endParaRPr b="1" sz="6200">
              <a:solidFill>
                <a:srgbClr val="B50000"/>
              </a:solidFill>
            </a:endParaRPr>
          </a:p>
          <a:p>
            <a:pPr indent="0" lvl="0" marL="0" rtl="0" algn="l">
              <a:spcBef>
                <a:spcPts val="1200"/>
              </a:spcBef>
              <a:spcAft>
                <a:spcPts val="0"/>
              </a:spcAft>
              <a:buClr>
                <a:schemeClr val="dk1"/>
              </a:buClr>
              <a:buSzPts val="275"/>
              <a:buFont typeface="Arial"/>
              <a:buNone/>
            </a:pPr>
            <a:r>
              <a:rPr b="1" lang="en" sz="6200">
                <a:solidFill>
                  <a:srgbClr val="B50000"/>
                </a:solidFill>
              </a:rPr>
              <a:t>The Vampyre w/ Eye Killers by A.A. Carr</a:t>
            </a:r>
            <a:endParaRPr b="1" sz="6200">
              <a:solidFill>
                <a:srgbClr val="B50000"/>
              </a:solidFill>
            </a:endParaRPr>
          </a:p>
          <a:p>
            <a:pPr indent="0" lvl="0" marL="0" rtl="0" algn="l">
              <a:spcBef>
                <a:spcPts val="1200"/>
              </a:spcBef>
              <a:spcAft>
                <a:spcPts val="0"/>
              </a:spcAft>
              <a:buClr>
                <a:schemeClr val="dk1"/>
              </a:buClr>
              <a:buSzPts val="275"/>
              <a:buFont typeface="Arial"/>
              <a:buNone/>
            </a:pPr>
            <a:r>
              <a:rPr b="1" lang="en" sz="6200">
                <a:solidFill>
                  <a:srgbClr val="B50000"/>
                </a:solidFill>
              </a:rPr>
              <a:t>Yellow Wallpaper w/ Insanity by Susan Vaught </a:t>
            </a:r>
            <a:endParaRPr b="1" sz="6200">
              <a:solidFill>
                <a:srgbClr val="B50000"/>
              </a:solidFill>
            </a:endParaRPr>
          </a:p>
          <a:p>
            <a:pPr indent="0" lvl="0" marL="0" rtl="0" algn="l">
              <a:spcBef>
                <a:spcPts val="1200"/>
              </a:spcBef>
              <a:spcAft>
                <a:spcPts val="0"/>
              </a:spcAft>
              <a:buClr>
                <a:schemeClr val="dk1"/>
              </a:buClr>
              <a:buSzPts val="275"/>
              <a:buFont typeface="Arial"/>
              <a:buNone/>
            </a:pPr>
            <a:r>
              <a:rPr b="1" lang="en" sz="6200">
                <a:solidFill>
                  <a:srgbClr val="B50000"/>
                </a:solidFill>
              </a:rPr>
              <a:t>Beloved w/ Something Upstairs by Avi </a:t>
            </a:r>
            <a:endParaRPr b="1" sz="6200">
              <a:solidFill>
                <a:srgbClr val="B50000"/>
              </a:solidFill>
            </a:endParaRPr>
          </a:p>
          <a:p>
            <a:pPr indent="0" lvl="0" marL="0" rtl="0" algn="l">
              <a:spcBef>
                <a:spcPts val="1200"/>
              </a:spcBef>
              <a:spcAft>
                <a:spcPts val="0"/>
              </a:spcAft>
              <a:buClr>
                <a:schemeClr val="dk1"/>
              </a:buClr>
              <a:buSzPts val="275"/>
              <a:buFont typeface="Arial"/>
              <a:buNone/>
            </a:pPr>
            <a:r>
              <a:rPr b="1" lang="en" sz="6200">
                <a:solidFill>
                  <a:srgbClr val="B50000"/>
                </a:solidFill>
              </a:rPr>
              <a:t>Castle of Otranto w/ Anna Dressed In Blood by Kendare Blake</a:t>
            </a:r>
            <a:endParaRPr b="1" sz="6200">
              <a:solidFill>
                <a:srgbClr val="B50000"/>
              </a:solidFill>
            </a:endParaRPr>
          </a:p>
          <a:p>
            <a:pPr indent="0" lvl="0" marL="0" rtl="0" algn="l">
              <a:spcBef>
                <a:spcPts val="1200"/>
              </a:spcBef>
              <a:spcAft>
                <a:spcPts val="0"/>
              </a:spcAft>
              <a:buClr>
                <a:schemeClr val="dk1"/>
              </a:buClr>
              <a:buSzPts val="275"/>
              <a:buFont typeface="Arial"/>
              <a:buNone/>
            </a:pPr>
            <a:r>
              <a:rPr b="1" lang="en" sz="6200">
                <a:solidFill>
                  <a:srgbClr val="B50000"/>
                </a:solidFill>
              </a:rPr>
              <a:t>Edgar Allen Poe</a:t>
            </a:r>
            <a:endParaRPr b="1" sz="6200">
              <a:solidFill>
                <a:srgbClr val="B50000"/>
              </a:solidFill>
            </a:endParaRPr>
          </a:p>
          <a:p>
            <a:pPr indent="0" lvl="0" marL="0" rtl="0" algn="l">
              <a:spcBef>
                <a:spcPts val="1200"/>
              </a:spcBef>
              <a:spcAft>
                <a:spcPts val="0"/>
              </a:spcAft>
              <a:buClr>
                <a:schemeClr val="dk1"/>
              </a:buClr>
              <a:buSzPts val="275"/>
              <a:buFont typeface="Arial"/>
              <a:buNone/>
            </a:pPr>
            <a:r>
              <a:rPr b="1" lang="en" sz="6200">
                <a:solidFill>
                  <a:srgbClr val="B50000"/>
                </a:solidFill>
              </a:rPr>
              <a:t>	</a:t>
            </a:r>
            <a:r>
              <a:rPr b="1" lang="en" sz="6200">
                <a:solidFill>
                  <a:srgbClr val="B50000"/>
                </a:solidFill>
              </a:rPr>
              <a:t>Fall of House of Usher w/ </a:t>
            </a:r>
            <a:r>
              <a:rPr b="1" lang="en" sz="6200">
                <a:solidFill>
                  <a:srgbClr val="B50000"/>
                </a:solidFill>
              </a:rPr>
              <a:t>The Fall by Bethany Griffin </a:t>
            </a:r>
            <a:endParaRPr b="1" sz="6200">
              <a:solidFill>
                <a:srgbClr val="B50000"/>
              </a:solidFill>
            </a:endParaRPr>
          </a:p>
          <a:p>
            <a:pPr indent="0" lvl="0" marL="0" rtl="0" algn="l">
              <a:spcBef>
                <a:spcPts val="1200"/>
              </a:spcBef>
              <a:spcAft>
                <a:spcPts val="1200"/>
              </a:spcAft>
              <a:buClr>
                <a:schemeClr val="dk1"/>
              </a:buClr>
              <a:buSzPts val="275"/>
              <a:buFont typeface="Arial"/>
              <a:buNone/>
            </a:pPr>
            <a:r>
              <a:rPr b="1" lang="en" sz="6200">
                <a:solidFill>
                  <a:srgbClr val="B50000"/>
                </a:solidFill>
              </a:rPr>
              <a:t>	The </a:t>
            </a:r>
            <a:r>
              <a:rPr b="1" lang="en" sz="6200">
                <a:solidFill>
                  <a:srgbClr val="B50000"/>
                </a:solidFill>
              </a:rPr>
              <a:t>Masque of The Red Death w/</a:t>
            </a:r>
            <a:r>
              <a:rPr b="1" lang="en"/>
              <a:t> </a:t>
            </a:r>
            <a:r>
              <a:rPr b="1" lang="en" sz="6200">
                <a:solidFill>
                  <a:srgbClr val="B50000"/>
                </a:solidFill>
              </a:rPr>
              <a:t>The Masque of the Red Death by Bethany Griffin</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b="1" lang="en" sz="2500">
                <a:solidFill>
                  <a:srgbClr val="B50000"/>
                </a:solidFill>
              </a:rPr>
              <a:t>“Beyond the Text”-Additional Vampire YA </a:t>
            </a:r>
            <a:endParaRPr b="1" sz="2500"/>
          </a:p>
          <a:p>
            <a:pPr indent="0" lvl="0" marL="0" rtl="0" algn="l">
              <a:lnSpc>
                <a:spcPct val="115000"/>
              </a:lnSpc>
              <a:spcBef>
                <a:spcPts val="1200"/>
              </a:spcBef>
              <a:spcAft>
                <a:spcPts val="1200"/>
              </a:spcAft>
              <a:buClr>
                <a:schemeClr val="dk1"/>
              </a:buClr>
              <a:buSzPts val="990"/>
              <a:buFont typeface="Arial"/>
              <a:buNone/>
            </a:pPr>
            <a:r>
              <a:t/>
            </a:r>
            <a:endParaRPr b="1" sz="2250">
              <a:solidFill>
                <a:srgbClr val="B50000"/>
              </a:solidFill>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275"/>
              <a:buFont typeface="Arial"/>
              <a:buNone/>
            </a:pPr>
            <a:r>
              <a:rPr b="1" lang="en" sz="1650">
                <a:solidFill>
                  <a:srgbClr val="B50000"/>
                </a:solidFill>
              </a:rPr>
              <a:t>Vampire Diaries by L.J. Smith</a:t>
            </a:r>
            <a:endParaRPr b="1" sz="1650">
              <a:solidFill>
                <a:srgbClr val="B50000"/>
              </a:solidFill>
            </a:endParaRPr>
          </a:p>
          <a:p>
            <a:pPr indent="0" lvl="0" marL="0" rtl="0" algn="l">
              <a:lnSpc>
                <a:spcPct val="95000"/>
              </a:lnSpc>
              <a:spcBef>
                <a:spcPts val="1200"/>
              </a:spcBef>
              <a:spcAft>
                <a:spcPts val="0"/>
              </a:spcAft>
              <a:buClr>
                <a:schemeClr val="dk1"/>
              </a:buClr>
              <a:buSzPts val="275"/>
              <a:buFont typeface="Arial"/>
              <a:buNone/>
            </a:pPr>
            <a:r>
              <a:rPr b="1" lang="en" sz="1650">
                <a:solidFill>
                  <a:srgbClr val="B50000"/>
                </a:solidFill>
              </a:rPr>
              <a:t>Vampire Academy by Richelle Mead</a:t>
            </a:r>
            <a:endParaRPr b="1" sz="1650">
              <a:solidFill>
                <a:srgbClr val="B50000"/>
              </a:solidFill>
            </a:endParaRPr>
          </a:p>
          <a:p>
            <a:pPr indent="0" lvl="0" marL="0" rtl="0" algn="l">
              <a:lnSpc>
                <a:spcPct val="95000"/>
              </a:lnSpc>
              <a:spcBef>
                <a:spcPts val="1200"/>
              </a:spcBef>
              <a:spcAft>
                <a:spcPts val="0"/>
              </a:spcAft>
              <a:buClr>
                <a:schemeClr val="dk1"/>
              </a:buClr>
              <a:buSzPts val="275"/>
              <a:buFont typeface="Arial"/>
              <a:buNone/>
            </a:pPr>
            <a:r>
              <a:rPr b="1" lang="en" sz="1650">
                <a:solidFill>
                  <a:srgbClr val="B50000"/>
                </a:solidFill>
              </a:rPr>
              <a:t>Silver Kiss by Annette Curtis Klause</a:t>
            </a:r>
            <a:endParaRPr b="1" sz="1650">
              <a:solidFill>
                <a:srgbClr val="B50000"/>
              </a:solidFill>
            </a:endParaRPr>
          </a:p>
          <a:p>
            <a:pPr indent="0" lvl="0" marL="0" rtl="0" algn="l">
              <a:lnSpc>
                <a:spcPct val="95000"/>
              </a:lnSpc>
              <a:spcBef>
                <a:spcPts val="1200"/>
              </a:spcBef>
              <a:spcAft>
                <a:spcPts val="0"/>
              </a:spcAft>
              <a:buClr>
                <a:schemeClr val="dk1"/>
              </a:buClr>
              <a:buSzPts val="275"/>
              <a:buFont typeface="Arial"/>
              <a:buNone/>
            </a:pPr>
            <a:r>
              <a:rPr b="1" lang="en" sz="1650">
                <a:solidFill>
                  <a:srgbClr val="B50000"/>
                </a:solidFill>
              </a:rPr>
              <a:t>Evernight by Claudia Gray</a:t>
            </a:r>
            <a:endParaRPr b="1" sz="1650">
              <a:solidFill>
                <a:srgbClr val="B50000"/>
              </a:solidFill>
            </a:endParaRPr>
          </a:p>
          <a:p>
            <a:pPr indent="0" lvl="0" marL="0" rtl="0" algn="l">
              <a:lnSpc>
                <a:spcPct val="95000"/>
              </a:lnSpc>
              <a:spcBef>
                <a:spcPts val="1200"/>
              </a:spcBef>
              <a:spcAft>
                <a:spcPts val="0"/>
              </a:spcAft>
              <a:buClr>
                <a:schemeClr val="dk1"/>
              </a:buClr>
              <a:buSzPts val="275"/>
              <a:buFont typeface="Arial"/>
              <a:buNone/>
            </a:pPr>
            <a:r>
              <a:rPr b="1" lang="en" sz="1650">
                <a:solidFill>
                  <a:srgbClr val="B50000"/>
                </a:solidFill>
              </a:rPr>
              <a:t>Peeps by Scott Westerfeld </a:t>
            </a:r>
            <a:endParaRPr b="1" sz="1650">
              <a:solidFill>
                <a:srgbClr val="B50000"/>
              </a:solidFill>
            </a:endParaRPr>
          </a:p>
          <a:p>
            <a:pPr indent="0" lvl="0" marL="0" rtl="0" algn="l">
              <a:lnSpc>
                <a:spcPct val="95000"/>
              </a:lnSpc>
              <a:spcBef>
                <a:spcPts val="1200"/>
              </a:spcBef>
              <a:spcAft>
                <a:spcPts val="0"/>
              </a:spcAft>
              <a:buClr>
                <a:schemeClr val="dk1"/>
              </a:buClr>
              <a:buSzPts val="275"/>
              <a:buFont typeface="Arial"/>
              <a:buNone/>
            </a:pPr>
            <a:r>
              <a:rPr b="1" lang="en" sz="1650">
                <a:solidFill>
                  <a:srgbClr val="B50000"/>
                </a:solidFill>
              </a:rPr>
              <a:t>Marked by Kristin Cast and P. C. Cast</a:t>
            </a:r>
            <a:endParaRPr b="1" sz="1650">
              <a:solidFill>
                <a:srgbClr val="B50000"/>
              </a:solidFill>
            </a:endParaRPr>
          </a:p>
          <a:p>
            <a:pPr indent="0" lvl="0" marL="0" rtl="0" algn="l">
              <a:lnSpc>
                <a:spcPct val="95000"/>
              </a:lnSpc>
              <a:spcBef>
                <a:spcPts val="1200"/>
              </a:spcBef>
              <a:spcAft>
                <a:spcPts val="0"/>
              </a:spcAft>
              <a:buClr>
                <a:schemeClr val="dk1"/>
              </a:buClr>
              <a:buSzPts val="275"/>
              <a:buFont typeface="Arial"/>
              <a:buNone/>
            </a:pPr>
            <a:r>
              <a:rPr b="1" lang="en" sz="1650">
                <a:solidFill>
                  <a:srgbClr val="B50000"/>
                </a:solidFill>
              </a:rPr>
              <a:t>In t</a:t>
            </a:r>
            <a:r>
              <a:rPr b="1" lang="en" sz="1650">
                <a:solidFill>
                  <a:srgbClr val="B50000"/>
                </a:solidFill>
              </a:rPr>
              <a:t>h</a:t>
            </a:r>
            <a:r>
              <a:rPr b="1" lang="en" sz="1650">
                <a:solidFill>
                  <a:srgbClr val="B50000"/>
                </a:solidFill>
              </a:rPr>
              <a:t>e Forests of the Night by Amelia Atwater-Rhodes</a:t>
            </a:r>
            <a:endParaRPr b="1" sz="1650">
              <a:solidFill>
                <a:srgbClr val="B50000"/>
              </a:solidFill>
            </a:endParaRPr>
          </a:p>
          <a:p>
            <a:pPr indent="0" lvl="0" marL="0" rtl="0" algn="l">
              <a:lnSpc>
                <a:spcPct val="95000"/>
              </a:lnSpc>
              <a:spcBef>
                <a:spcPts val="1200"/>
              </a:spcBef>
              <a:spcAft>
                <a:spcPts val="0"/>
              </a:spcAft>
              <a:buClr>
                <a:schemeClr val="dk1"/>
              </a:buClr>
              <a:buSzPts val="275"/>
              <a:buFont typeface="Arial"/>
              <a:buNone/>
            </a:pPr>
            <a:r>
              <a:rPr b="1" lang="en" sz="1650">
                <a:solidFill>
                  <a:srgbClr val="B50000"/>
                </a:solidFill>
              </a:rPr>
              <a:t>Thirst by Christopher Pike</a:t>
            </a:r>
            <a:endParaRPr b="1" sz="1650">
              <a:solidFill>
                <a:srgbClr val="B50000"/>
              </a:solidFill>
            </a:endParaRPr>
          </a:p>
          <a:p>
            <a:pPr indent="0" lvl="0" marL="0" rtl="0" algn="l">
              <a:lnSpc>
                <a:spcPct val="95000"/>
              </a:lnSpc>
              <a:spcBef>
                <a:spcPts val="1200"/>
              </a:spcBef>
              <a:spcAft>
                <a:spcPts val="1200"/>
              </a:spcAft>
              <a:buClr>
                <a:schemeClr val="dk1"/>
              </a:buClr>
              <a:buSzPts val="275"/>
              <a:buFont typeface="Arial"/>
              <a:buNone/>
            </a:pPr>
            <a:r>
              <a:rPr b="1" lang="en" sz="1650">
                <a:solidFill>
                  <a:srgbClr val="B50000"/>
                </a:solidFill>
              </a:rPr>
              <a:t>Coldest Girl in Coldtown by Holly Black</a:t>
            </a:r>
            <a:endParaRPr b="1" sz="1650">
              <a:solidFill>
                <a:srgbClr val="B5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500">
                <a:solidFill>
                  <a:srgbClr val="B50000"/>
                </a:solidFill>
              </a:rPr>
              <a:t>“Beyond the Text”-Activities</a:t>
            </a:r>
            <a:endParaRPr b="1" sz="2500"/>
          </a:p>
        </p:txBody>
      </p:sp>
      <p:sp>
        <p:nvSpPr>
          <p:cNvPr id="101" name="Google Shape;101;p20"/>
          <p:cNvSpPr txBox="1"/>
          <p:nvPr>
            <p:ph idx="1" type="body"/>
          </p:nvPr>
        </p:nvSpPr>
        <p:spPr>
          <a:xfrm>
            <a:off x="311700" y="13136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B50000"/>
              </a:buClr>
              <a:buSzPts val="1800"/>
              <a:buChar char="●"/>
            </a:pPr>
            <a:r>
              <a:rPr b="1" lang="en">
                <a:solidFill>
                  <a:srgbClr val="B50000"/>
                </a:solidFill>
              </a:rPr>
              <a:t>YA/Classics pairs:</a:t>
            </a:r>
            <a:endParaRPr b="1">
              <a:solidFill>
                <a:srgbClr val="B50000"/>
              </a:solidFill>
            </a:endParaRPr>
          </a:p>
          <a:p>
            <a:pPr indent="-342900" lvl="1" marL="914400" rtl="0" algn="l">
              <a:spcBef>
                <a:spcPts val="0"/>
              </a:spcBef>
              <a:spcAft>
                <a:spcPts val="0"/>
              </a:spcAft>
              <a:buClr>
                <a:srgbClr val="B50000"/>
              </a:buClr>
              <a:buSzPts val="1800"/>
              <a:buChar char="○"/>
            </a:pPr>
            <a:r>
              <a:rPr b="1" lang="en" sz="1800">
                <a:solidFill>
                  <a:srgbClr val="B50000"/>
                </a:solidFill>
              </a:rPr>
              <a:t>Compare and contrast the two novels with </a:t>
            </a:r>
            <a:r>
              <a:rPr b="1" lang="en" sz="1800">
                <a:solidFill>
                  <a:srgbClr val="B50000"/>
                </a:solidFill>
              </a:rPr>
              <a:t>particular</a:t>
            </a:r>
            <a:r>
              <a:rPr b="1" lang="en" sz="1800">
                <a:solidFill>
                  <a:srgbClr val="B50000"/>
                </a:solidFill>
              </a:rPr>
              <a:t> focus on what the societal fear is and how it manifests </a:t>
            </a:r>
            <a:endParaRPr b="1" sz="1800">
              <a:solidFill>
                <a:srgbClr val="B50000"/>
              </a:solidFill>
            </a:endParaRPr>
          </a:p>
          <a:p>
            <a:pPr indent="0" lvl="0" marL="914400" rtl="0" algn="l">
              <a:spcBef>
                <a:spcPts val="1200"/>
              </a:spcBef>
              <a:spcAft>
                <a:spcPts val="0"/>
              </a:spcAft>
              <a:buNone/>
            </a:pPr>
            <a:r>
              <a:t/>
            </a:r>
            <a:endParaRPr b="1" sz="1800">
              <a:solidFill>
                <a:srgbClr val="B50000"/>
              </a:solidFill>
            </a:endParaRPr>
          </a:p>
          <a:p>
            <a:pPr indent="-342900" lvl="0" marL="457200" rtl="0" algn="l">
              <a:spcBef>
                <a:spcPts val="1200"/>
              </a:spcBef>
              <a:spcAft>
                <a:spcPts val="0"/>
              </a:spcAft>
              <a:buClr>
                <a:srgbClr val="B50000"/>
              </a:buClr>
              <a:buSzPts val="1800"/>
              <a:buChar char="●"/>
            </a:pPr>
            <a:r>
              <a:rPr b="1" lang="en">
                <a:solidFill>
                  <a:srgbClr val="B50000"/>
                </a:solidFill>
              </a:rPr>
              <a:t>Vampire YA:</a:t>
            </a:r>
            <a:endParaRPr b="1">
              <a:solidFill>
                <a:srgbClr val="B50000"/>
              </a:solidFill>
            </a:endParaRPr>
          </a:p>
          <a:p>
            <a:pPr indent="-342900" lvl="1" marL="914400" rtl="0" algn="l">
              <a:spcBef>
                <a:spcPts val="0"/>
              </a:spcBef>
              <a:spcAft>
                <a:spcPts val="0"/>
              </a:spcAft>
              <a:buClr>
                <a:srgbClr val="B50000"/>
              </a:buClr>
              <a:buSzPts val="1800"/>
              <a:buChar char="○"/>
            </a:pPr>
            <a:r>
              <a:rPr b="1" lang="en" sz="1800">
                <a:solidFill>
                  <a:srgbClr val="B50000"/>
                </a:solidFill>
              </a:rPr>
              <a:t>Compare and contrast the novel with Twilight </a:t>
            </a:r>
            <a:endParaRPr b="1" sz="1800">
              <a:solidFill>
                <a:srgbClr val="B50000"/>
              </a:solidFill>
            </a:endParaRPr>
          </a:p>
          <a:p>
            <a:pPr indent="-342900" lvl="2" marL="1371600" rtl="0" algn="l">
              <a:spcBef>
                <a:spcPts val="0"/>
              </a:spcBef>
              <a:spcAft>
                <a:spcPts val="0"/>
              </a:spcAft>
              <a:buClr>
                <a:srgbClr val="B50000"/>
              </a:buClr>
              <a:buSzPts val="1800"/>
              <a:buChar char="■"/>
            </a:pPr>
            <a:r>
              <a:rPr b="1" lang="en" sz="1800">
                <a:solidFill>
                  <a:srgbClr val="B50000"/>
                </a:solidFill>
              </a:rPr>
              <a:t>Is the novel </a:t>
            </a:r>
            <a:r>
              <a:rPr b="1" lang="en" sz="1800">
                <a:solidFill>
                  <a:srgbClr val="B50000"/>
                </a:solidFill>
              </a:rPr>
              <a:t>romantic</a:t>
            </a:r>
            <a:r>
              <a:rPr b="1" lang="en" sz="1800">
                <a:solidFill>
                  <a:srgbClr val="B50000"/>
                </a:solidFill>
              </a:rPr>
              <a:t> or action focused? How does that focus create differences or similarities with Twilight? Is the novel concerned </a:t>
            </a:r>
            <a:r>
              <a:rPr b="1" lang="en" sz="1800">
                <a:solidFill>
                  <a:srgbClr val="B50000"/>
                </a:solidFill>
              </a:rPr>
              <a:t>with</a:t>
            </a:r>
            <a:r>
              <a:rPr b="1" lang="en" sz="1800">
                <a:solidFill>
                  <a:srgbClr val="B50000"/>
                </a:solidFill>
              </a:rPr>
              <a:t> the same fear as Twilight?</a:t>
            </a:r>
            <a:endParaRPr b="1" sz="1800">
              <a:solidFill>
                <a:srgbClr val="B5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3107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500">
                <a:solidFill>
                  <a:srgbClr val="B50000"/>
                </a:solidFill>
              </a:rPr>
              <a:t>Concluding</a:t>
            </a:r>
            <a:r>
              <a:rPr b="1" lang="en" sz="2500">
                <a:solidFill>
                  <a:srgbClr val="B50000"/>
                </a:solidFill>
              </a:rPr>
              <a:t> the Unit-Final Project</a:t>
            </a:r>
            <a:endParaRPr b="1" sz="2500"/>
          </a:p>
        </p:txBody>
      </p:sp>
      <p:sp>
        <p:nvSpPr>
          <p:cNvPr id="107" name="Google Shape;107;p21"/>
          <p:cNvSpPr txBox="1"/>
          <p:nvPr>
            <p:ph idx="1" type="body"/>
          </p:nvPr>
        </p:nvSpPr>
        <p:spPr>
          <a:xfrm>
            <a:off x="311700" y="883450"/>
            <a:ext cx="8520600" cy="39909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Clr>
                <a:schemeClr val="dk1"/>
              </a:buClr>
              <a:buSzPts val="1100"/>
              <a:buFont typeface="Arial"/>
              <a:buNone/>
            </a:pPr>
            <a:r>
              <a:rPr b="1" lang="en">
                <a:solidFill>
                  <a:srgbClr val="B50000"/>
                </a:solidFill>
              </a:rPr>
              <a:t>Choose One:</a:t>
            </a:r>
            <a:endParaRPr b="1">
              <a:solidFill>
                <a:srgbClr val="B50000"/>
              </a:solidFill>
            </a:endParaRPr>
          </a:p>
          <a:p>
            <a:pPr indent="-342900" lvl="0" marL="457200" rtl="0" algn="l">
              <a:lnSpc>
                <a:spcPct val="200000"/>
              </a:lnSpc>
              <a:spcBef>
                <a:spcPts val="1200"/>
              </a:spcBef>
              <a:spcAft>
                <a:spcPts val="0"/>
              </a:spcAft>
              <a:buClr>
                <a:srgbClr val="B50000"/>
              </a:buClr>
              <a:buSzPts val="1800"/>
              <a:buAutoNum type="arabicPeriod"/>
            </a:pPr>
            <a:r>
              <a:rPr b="1" lang="en">
                <a:solidFill>
                  <a:srgbClr val="B50000"/>
                </a:solidFill>
              </a:rPr>
              <a:t>Write you own horror story concerned with a societal fear of your choosing</a:t>
            </a:r>
            <a:endParaRPr b="1">
              <a:solidFill>
                <a:srgbClr val="B50000"/>
              </a:solidFill>
            </a:endParaRPr>
          </a:p>
          <a:p>
            <a:pPr indent="-342900" lvl="0" marL="457200" rtl="0" algn="l">
              <a:lnSpc>
                <a:spcPct val="200000"/>
              </a:lnSpc>
              <a:spcBef>
                <a:spcPts val="0"/>
              </a:spcBef>
              <a:spcAft>
                <a:spcPts val="0"/>
              </a:spcAft>
              <a:buClr>
                <a:srgbClr val="B50000"/>
              </a:buClr>
              <a:buSzPts val="1800"/>
              <a:buAutoNum type="arabicPeriod"/>
            </a:pPr>
            <a:r>
              <a:rPr b="1" lang="en">
                <a:solidFill>
                  <a:srgbClr val="B50000"/>
                </a:solidFill>
              </a:rPr>
              <a:t> Research the history of vampires &amp; their development throughout media</a:t>
            </a:r>
            <a:endParaRPr b="1">
              <a:solidFill>
                <a:srgbClr val="B50000"/>
              </a:solidFill>
            </a:endParaRPr>
          </a:p>
          <a:p>
            <a:pPr indent="-342900" lvl="0" marL="457200" rtl="0" algn="l">
              <a:lnSpc>
                <a:spcPct val="200000"/>
              </a:lnSpc>
              <a:spcBef>
                <a:spcPts val="0"/>
              </a:spcBef>
              <a:spcAft>
                <a:spcPts val="0"/>
              </a:spcAft>
              <a:buClr>
                <a:srgbClr val="B50000"/>
              </a:buClr>
              <a:buSzPts val="1800"/>
              <a:buAutoNum type="arabicPeriod"/>
            </a:pPr>
            <a:r>
              <a:rPr b="1" lang="en">
                <a:solidFill>
                  <a:srgbClr val="B50000"/>
                </a:solidFill>
              </a:rPr>
              <a:t>Write a review for Dracula as a contemporary reviewer </a:t>
            </a:r>
            <a:endParaRPr b="1">
              <a:solidFill>
                <a:srgbClr val="B50000"/>
              </a:solidFill>
            </a:endParaRPr>
          </a:p>
          <a:p>
            <a:pPr indent="-342900" lvl="0" marL="457200" rtl="0" algn="l">
              <a:lnSpc>
                <a:spcPct val="200000"/>
              </a:lnSpc>
              <a:spcBef>
                <a:spcPts val="0"/>
              </a:spcBef>
              <a:spcAft>
                <a:spcPts val="0"/>
              </a:spcAft>
              <a:buClr>
                <a:srgbClr val="B50000"/>
              </a:buClr>
              <a:buSzPts val="1800"/>
              <a:buAutoNum type="arabicPeriod"/>
            </a:pPr>
            <a:r>
              <a:rPr b="1" lang="en">
                <a:solidFill>
                  <a:srgbClr val="B50000"/>
                </a:solidFill>
              </a:rPr>
              <a:t>Watch two Dracula films and analyze how the two films differ in adapting the novel</a:t>
            </a:r>
            <a:endParaRPr b="1">
              <a:solidFill>
                <a:srgbClr val="B5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